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88" r:id="rId9"/>
    <p:sldId id="271" r:id="rId10"/>
    <p:sldId id="272" r:id="rId11"/>
    <p:sldId id="273" r:id="rId12"/>
    <p:sldId id="274" r:id="rId13"/>
    <p:sldId id="275" r:id="rId14"/>
    <p:sldId id="276" r:id="rId15"/>
    <p:sldId id="301" r:id="rId16"/>
    <p:sldId id="302" r:id="rId17"/>
    <p:sldId id="303" r:id="rId18"/>
    <p:sldId id="280" r:id="rId19"/>
    <p:sldId id="281" r:id="rId20"/>
    <p:sldId id="285" r:id="rId21"/>
    <p:sldId id="297" r:id="rId22"/>
    <p:sldId id="278" r:id="rId23"/>
    <p:sldId id="286" r:id="rId24"/>
    <p:sldId id="287" r:id="rId25"/>
    <p:sldId id="289" r:id="rId26"/>
    <p:sldId id="290" r:id="rId27"/>
    <p:sldId id="304" r:id="rId28"/>
    <p:sldId id="305" r:id="rId29"/>
    <p:sldId id="300" r:id="rId30"/>
    <p:sldId id="299" r:id="rId31"/>
    <p:sldId id="282" r:id="rId32"/>
    <p:sldId id="298" r:id="rId33"/>
    <p:sldId id="291" r:id="rId34"/>
    <p:sldId id="284" r:id="rId35"/>
    <p:sldId id="292" r:id="rId36"/>
    <p:sldId id="293" r:id="rId37"/>
    <p:sldId id="28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D1C8-466F-4059-A3F4-E9E787A029E6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E8B6-2354-4D68-B09D-4F029BD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https://www.desmos.com/calculator/pnc4xaqpk0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Which leads to the hard part…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6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8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8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5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E439C93-AB76-454E-8A0E-1CD9B72DCC4D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7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4.glb"/><Relationship Id="rId5" Type="http://schemas.openxmlformats.org/officeDocument/2006/relationships/image" Target="../media/image61.png"/><Relationship Id="rId4" Type="http://schemas.microsoft.com/office/2017/06/relationships/model3d" Target="../media/model3d3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3.png"/><Relationship Id="rId7" Type="http://schemas.openxmlformats.org/officeDocument/2006/relationships/image" Target="../media/image4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501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0.png"/><Relationship Id="rId7" Type="http://schemas.openxmlformats.org/officeDocument/2006/relationships/image" Target="../media/image69.png"/><Relationship Id="rId12" Type="http://schemas.openxmlformats.org/officeDocument/2006/relationships/image" Target="../media/image6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60.png"/><Relationship Id="rId5" Type="http://schemas.openxmlformats.org/officeDocument/2006/relationships/image" Target="../media/image67.png"/><Relationship Id="rId10" Type="http://schemas.openxmlformats.org/officeDocument/2006/relationships/image" Target="../media/image650.png"/><Relationship Id="rId4" Type="http://schemas.openxmlformats.org/officeDocument/2006/relationships/image" Target="../media/image66.png"/><Relationship Id="rId9" Type="http://schemas.openxmlformats.org/officeDocument/2006/relationships/image" Target="../media/image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800.png"/><Relationship Id="rId10" Type="http://schemas.openxmlformats.org/officeDocument/2006/relationships/image" Target="../media/image850.png"/><Relationship Id="rId4" Type="http://schemas.openxmlformats.org/officeDocument/2006/relationships/image" Target="../media/image790.png"/><Relationship Id="rId9" Type="http://schemas.openxmlformats.org/officeDocument/2006/relationships/image" Target="../media/image8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9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Relationship Id="rId9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3x0r.github.io/STFRPhysics/math/indexInterferometer4.html" TargetMode="External"/><Relationship Id="rId3" Type="http://schemas.openxmlformats.org/officeDocument/2006/relationships/hyperlink" Target="https://d3x0r.github.io/STFRPhysics/math/indexLightSpeed3a.html" TargetMode="External"/><Relationship Id="rId7" Type="http://schemas.openxmlformats.org/officeDocument/2006/relationships/hyperlink" Target="https://d3x0r.github.io/STFRPhysics/math/indexLightSpeed.html" TargetMode="External"/><Relationship Id="rId2" Type="http://schemas.openxmlformats.org/officeDocument/2006/relationships/hyperlink" Target="https://d3x0r.github.io/STFRPhysics/math/indexLightSpeed2a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3x0r.github.io/Voxelarium.js/index2-dual-view.html" TargetMode="External"/><Relationship Id="rId5" Type="http://schemas.openxmlformats.org/officeDocument/2006/relationships/hyperlink" Target="https://d3x0r.github.io/STFRPhysics/math/indexLightSpeed1.html" TargetMode="External"/><Relationship Id="rId4" Type="http://schemas.openxmlformats.org/officeDocument/2006/relationships/hyperlink" Target="https://d3x0r.github.io/STFRPhysics/math/indexLightSpeed4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3x0r.github.io/STFRPhysics/math/indexLightSpeed4-wheel.html" TargetMode="External"/><Relationship Id="rId2" Type="http://schemas.openxmlformats.org/officeDocument/2006/relationships/hyperlink" Target="https://d3x0r.github.io/STFRPhysics/math/indexLightSpeed-Clocks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microsoft.com/office/2017/06/relationships/model3d" Target="../media/model3d1.glb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d3x0r" TargetMode="External"/><Relationship Id="rId2" Type="http://schemas.openxmlformats.org/officeDocument/2006/relationships/hyperlink" Target="http://www.youtube.com/user/3zdayz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github.com/d3x0r/STFRPhysics" TargetMode="External"/><Relationship Id="rId4" Type="http://schemas.openxmlformats.org/officeDocument/2006/relationships/hyperlink" Target="http://www.youtube.com/@3zdayz/video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EA9A-66E3-DC5D-9698-37A523649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One-way Speed of Light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6BAAA-DD5D-D81E-301E-8A37A5032628}"/>
              </a:ext>
            </a:extLst>
          </p:cNvPr>
          <p:cNvSpPr txBox="1">
            <a:spLocks/>
          </p:cNvSpPr>
          <p:nvPr/>
        </p:nvSpPr>
        <p:spPr>
          <a:xfrm>
            <a:off x="1358054" y="3589866"/>
            <a:ext cx="9144000" cy="675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(Not the Lorentz Transform)</a:t>
            </a:r>
          </a:p>
        </p:txBody>
      </p:sp>
    </p:spTree>
    <p:extLst>
      <p:ext uri="{BB962C8B-B14F-4D97-AF65-F5344CB8AC3E}">
        <p14:creationId xmlns:p14="http://schemas.microsoft.com/office/powerpoint/2010/main" val="236876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/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/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dirty="0"/>
                  <a:t>		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/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/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/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6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/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/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/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/>
              <p:nvPr/>
            </p:nvSpPr>
            <p:spPr>
              <a:xfrm>
                <a:off x="2159385" y="4551919"/>
                <a:ext cx="7117782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385" y="4551919"/>
                <a:ext cx="7117782" cy="2306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5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/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/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/>
              <p:nvPr/>
            </p:nvSpPr>
            <p:spPr>
              <a:xfrm>
                <a:off x="89285" y="3961369"/>
                <a:ext cx="12063111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" y="3961369"/>
                <a:ext cx="12063111" cy="2306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/>
              <p:nvPr/>
            </p:nvSpPr>
            <p:spPr>
              <a:xfrm>
                <a:off x="222635" y="94219"/>
                <a:ext cx="11867544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" y="94219"/>
                <a:ext cx="11867544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/>
              <p:nvPr/>
            </p:nvSpPr>
            <p:spPr>
              <a:xfrm>
                <a:off x="222635" y="3040798"/>
                <a:ext cx="11545215" cy="2581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" y="3040798"/>
                <a:ext cx="11545215" cy="2581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/>
              <p:nvPr/>
            </p:nvSpPr>
            <p:spPr>
              <a:xfrm>
                <a:off x="58949" y="157719"/>
                <a:ext cx="11633569" cy="2581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9" y="157719"/>
                <a:ext cx="11633569" cy="2581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/>
              <p:nvPr/>
            </p:nvSpPr>
            <p:spPr>
              <a:xfrm>
                <a:off x="1214360" y="3320019"/>
                <a:ext cx="13341216" cy="1645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60" y="3320019"/>
                <a:ext cx="13341216" cy="164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/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8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B805E-D94C-8AC5-FCFA-B7263314F474}"/>
                  </a:ext>
                </a:extLst>
              </p:cNvPr>
              <p:cNvSpPr txBox="1"/>
              <p:nvPr/>
            </p:nvSpPr>
            <p:spPr>
              <a:xfrm>
                <a:off x="2518400" y="393205"/>
                <a:ext cx="7368236" cy="9250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B805E-D94C-8AC5-FCFA-B7263314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0" y="393205"/>
                <a:ext cx="7368236" cy="9250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C5E056-D4E9-1304-B6EC-CCF694F63030}"/>
                  </a:ext>
                </a:extLst>
              </p:cNvPr>
              <p:cNvSpPr txBox="1"/>
              <p:nvPr/>
            </p:nvSpPr>
            <p:spPr>
              <a:xfrm>
                <a:off x="1636428" y="2305509"/>
                <a:ext cx="91321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positive solution is good for V&lt;C, the negative solution</a:t>
                </a:r>
              </a:p>
              <a:p>
                <a:r>
                  <a:rPr lang="en-US" sz="2800" dirty="0"/>
                  <a:t>should be checked if V&gt;C;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</m:oMath>
                </a14:m>
                <a:r>
                  <a:rPr lang="en-US" sz="2800" dirty="0"/>
                  <a:t> must be positive.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C5E056-D4E9-1304-B6EC-CCF694F6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428" y="2305509"/>
                <a:ext cx="9132180" cy="954107"/>
              </a:xfrm>
              <a:prstGeom prst="rect">
                <a:avLst/>
              </a:prstGeom>
              <a:blipFill>
                <a:blip r:embed="rId3"/>
                <a:stretch>
                  <a:fillRect l="-1334" t="-6369" r="-267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46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A6FCE-9E39-E5FD-58F8-E75008E36426}"/>
                  </a:ext>
                </a:extLst>
              </p:cNvPr>
              <p:cNvSpPr txBox="1"/>
              <p:nvPr/>
            </p:nvSpPr>
            <p:spPr>
              <a:xfrm>
                <a:off x="1111219" y="392805"/>
                <a:ext cx="619361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A6FCE-9E39-E5FD-58F8-E75008E36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19" y="392805"/>
                <a:ext cx="6193619" cy="12029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7F73B-2006-BDC5-73A4-506FBB5DEF7C}"/>
                  </a:ext>
                </a:extLst>
              </p:cNvPr>
              <p:cNvSpPr txBox="1"/>
              <p:nvPr/>
            </p:nvSpPr>
            <p:spPr>
              <a:xfrm>
                <a:off x="570256" y="1717182"/>
                <a:ext cx="10500760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𝐶𝐿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7F73B-2006-BDC5-73A4-506FBB5D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6" y="1717182"/>
                <a:ext cx="10500760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4D5D8-D23D-4802-2138-2D5A924A70BD}"/>
                  </a:ext>
                </a:extLst>
              </p:cNvPr>
              <p:cNvSpPr txBox="1"/>
              <p:nvPr/>
            </p:nvSpPr>
            <p:spPr>
              <a:xfrm>
                <a:off x="570255" y="2629435"/>
                <a:ext cx="8032520" cy="114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4D5D8-D23D-4802-2138-2D5A924A7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2629435"/>
                <a:ext cx="8032520" cy="114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D2BCE-71A8-0BDD-DC24-B1F4BF1F415C}"/>
                  </a:ext>
                </a:extLst>
              </p:cNvPr>
              <p:cNvSpPr txBox="1"/>
              <p:nvPr/>
            </p:nvSpPr>
            <p:spPr>
              <a:xfrm>
                <a:off x="570255" y="4475407"/>
                <a:ext cx="9750874" cy="114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D2BCE-71A8-0BDD-DC24-B1F4BF1F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4475407"/>
                <a:ext cx="9750874" cy="114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FAA7F3-12FD-6B44-900D-B1AD4FE30054}"/>
                  </a:ext>
                </a:extLst>
              </p:cNvPr>
              <p:cNvSpPr txBox="1"/>
              <p:nvPr/>
            </p:nvSpPr>
            <p:spPr>
              <a:xfrm>
                <a:off x="570255" y="5660264"/>
                <a:ext cx="3330527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FAA7F3-12FD-6B44-900D-B1AD4FE30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5660264"/>
                <a:ext cx="3330527" cy="933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90019-66E1-D1BC-0023-1A3EE7511A0C}"/>
                  </a:ext>
                </a:extLst>
              </p:cNvPr>
              <p:cNvSpPr txBox="1"/>
              <p:nvPr/>
            </p:nvSpPr>
            <p:spPr>
              <a:xfrm>
                <a:off x="5043517" y="5711780"/>
                <a:ext cx="3330527" cy="933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90019-66E1-D1BC-0023-1A3EE7511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517" y="5711780"/>
                <a:ext cx="3330527" cy="933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BC986-52E7-A9CA-E6A7-61491B27F463}"/>
                  </a:ext>
                </a:extLst>
              </p:cNvPr>
              <p:cNvSpPr txBox="1"/>
              <p:nvPr/>
            </p:nvSpPr>
            <p:spPr>
              <a:xfrm>
                <a:off x="658309" y="397384"/>
                <a:ext cx="3330527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BC986-52E7-A9CA-E6A7-61491B27F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397384"/>
                <a:ext cx="3330527" cy="933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85DEA-58DF-6647-FE01-64CA9501A5E9}"/>
                  </a:ext>
                </a:extLst>
              </p:cNvPr>
              <p:cNvSpPr txBox="1"/>
              <p:nvPr/>
            </p:nvSpPr>
            <p:spPr>
              <a:xfrm>
                <a:off x="658309" y="1823170"/>
                <a:ext cx="2330574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dirty="0" smtClean="0"/>
                          <m:t> </m:t>
                        </m:r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85DEA-58DF-6647-FE01-64CA9501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1823170"/>
                <a:ext cx="2330574" cy="933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933B-D0EA-97A7-1464-A4C38EA13BD2}"/>
                  </a:ext>
                </a:extLst>
              </p:cNvPr>
              <p:cNvSpPr txBox="1"/>
              <p:nvPr/>
            </p:nvSpPr>
            <p:spPr>
              <a:xfrm>
                <a:off x="658309" y="3235165"/>
                <a:ext cx="1447127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933B-D0EA-97A7-1464-A4C38EA1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3235165"/>
                <a:ext cx="1447127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9251F-FD08-ED1F-9790-78E8983291A1}"/>
                  </a:ext>
                </a:extLst>
              </p:cNvPr>
              <p:cNvSpPr txBox="1"/>
              <p:nvPr/>
            </p:nvSpPr>
            <p:spPr>
              <a:xfrm>
                <a:off x="658309" y="4497632"/>
                <a:ext cx="2512098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9251F-FD08-ED1F-9790-78E898329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4497632"/>
                <a:ext cx="2512098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CE62B5-5677-0287-25D4-36CF34C1B293}"/>
                  </a:ext>
                </a:extLst>
              </p:cNvPr>
              <p:cNvSpPr txBox="1"/>
              <p:nvPr/>
            </p:nvSpPr>
            <p:spPr>
              <a:xfrm>
                <a:off x="644522" y="5676812"/>
                <a:ext cx="1474699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CE62B5-5677-0287-25D4-36CF34C1B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2" y="5676812"/>
                <a:ext cx="1474699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22AE4-4901-679F-87E7-DE964F2D8892}"/>
                  </a:ext>
                </a:extLst>
              </p:cNvPr>
              <p:cNvSpPr txBox="1"/>
              <p:nvPr/>
            </p:nvSpPr>
            <p:spPr>
              <a:xfrm>
                <a:off x="3445535" y="1686882"/>
                <a:ext cx="8533169" cy="1205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22AE4-4901-679F-87E7-DE964F2D8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35" y="1686882"/>
                <a:ext cx="8533169" cy="1205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0251-9C4A-BB8A-97A9-4D35AD6769FC}"/>
                  </a:ext>
                </a:extLst>
              </p:cNvPr>
              <p:cNvSpPr txBox="1"/>
              <p:nvPr/>
            </p:nvSpPr>
            <p:spPr>
              <a:xfrm>
                <a:off x="5492152" y="3256779"/>
                <a:ext cx="4439933" cy="1240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0251-9C4A-BB8A-97A9-4D35AD676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152" y="3256779"/>
                <a:ext cx="4439933" cy="12408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1964E5-CCA8-2419-E8D1-E813B0511698}"/>
                  </a:ext>
                </a:extLst>
              </p:cNvPr>
              <p:cNvSpPr txBox="1"/>
              <p:nvPr/>
            </p:nvSpPr>
            <p:spPr>
              <a:xfrm>
                <a:off x="6096000" y="124808"/>
                <a:ext cx="5487913" cy="1205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1964E5-CCA8-2419-E8D1-E813B0511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4808"/>
                <a:ext cx="5487913" cy="1205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440434-3BA3-6975-4C16-510E0976C9FB}"/>
                  </a:ext>
                </a:extLst>
              </p:cNvPr>
              <p:cNvSpPr txBox="1"/>
              <p:nvPr/>
            </p:nvSpPr>
            <p:spPr>
              <a:xfrm>
                <a:off x="6974768" y="5641801"/>
                <a:ext cx="1474699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440434-3BA3-6975-4C16-510E0976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768" y="5641801"/>
                <a:ext cx="1474699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5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0570-F9D4-2D7A-5FDA-1E5CF83D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>
                <a:latin typeface="+mj-lt"/>
              </a:rPr>
              <a:t>Relative Velocity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0897" y="4046219"/>
              <a:ext cx="4497376" cy="2096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376" cy="2096695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5659152" ay="3989564" az="56824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0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897" y="4046219"/>
                <a:ext cx="4497376" cy="209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6434" y="1577958"/>
              <a:ext cx="7955392" cy="13132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955392" cy="1313210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8686" ay="4255788" az="55150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97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434" y="1577958"/>
                <a:ext cx="7955392" cy="131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89606" y="1680221"/>
              <a:ext cx="424746" cy="11370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4746" cy="11370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45327" ay="1443623" az="3078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8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9606" y="1680221"/>
                <a:ext cx="424746" cy="11370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8CFC2D8-7CDF-DE5E-DAD0-0BC4147F692F}"/>
              </a:ext>
            </a:extLst>
          </p:cNvPr>
          <p:cNvSpPr/>
          <p:nvPr/>
        </p:nvSpPr>
        <p:spPr>
          <a:xfrm>
            <a:off x="2492188" y="3824941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509F3E-7AA3-A431-66B9-E548EBF285C6}"/>
              </a:ext>
            </a:extLst>
          </p:cNvPr>
          <p:cNvSpPr/>
          <p:nvPr/>
        </p:nvSpPr>
        <p:spPr>
          <a:xfrm>
            <a:off x="5441576" y="1010045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DB930-AB24-36E9-5792-208A8E18A403}"/>
              </a:ext>
            </a:extLst>
          </p:cNvPr>
          <p:cNvSpPr txBox="1"/>
          <p:nvPr/>
        </p:nvSpPr>
        <p:spPr>
          <a:xfrm>
            <a:off x="6384130" y="3931189"/>
            <a:ext cx="525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when the car is at the driver? 0mph?</a:t>
            </a:r>
          </a:p>
        </p:txBody>
      </p:sp>
    </p:spTree>
    <p:extLst>
      <p:ext uri="{BB962C8B-B14F-4D97-AF65-F5344CB8AC3E}">
        <p14:creationId xmlns:p14="http://schemas.microsoft.com/office/powerpoint/2010/main" val="16618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9D757-EF8F-0F44-2C43-99F8E4EE03C7}"/>
              </a:ext>
            </a:extLst>
          </p:cNvPr>
          <p:cNvSpPr txBox="1"/>
          <p:nvPr/>
        </p:nvSpPr>
        <p:spPr>
          <a:xfrm>
            <a:off x="814412" y="437401"/>
            <a:ext cx="51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https://www.desmos.com/calculator/pnc4xaqpk0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D239C-6C98-040F-04AD-E53F8C2A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7" y="1007448"/>
            <a:ext cx="5885447" cy="4273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2928B-E3E5-E801-5893-07A999692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67" y="1007448"/>
            <a:ext cx="5979173" cy="4278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4EC27-718A-92A8-8081-5749848FB52C}"/>
              </a:ext>
            </a:extLst>
          </p:cNvPr>
          <p:cNvSpPr txBox="1"/>
          <p:nvPr/>
        </p:nvSpPr>
        <p:spPr>
          <a:xfrm>
            <a:off x="198196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1, Velocity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A201E-305F-E83C-977C-9CDA666A4C10}"/>
              </a:ext>
            </a:extLst>
          </p:cNvPr>
          <p:cNvSpPr txBox="1"/>
          <p:nvPr/>
        </p:nvSpPr>
        <p:spPr>
          <a:xfrm>
            <a:off x="816342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0, Velocity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/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blipFill>
                <a:blip r:embed="rId5"/>
                <a:stretch>
                  <a:fillRect l="-2616" r="-8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/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/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blipFill>
                <a:blip r:embed="rId7"/>
                <a:stretch>
                  <a:fillRect l="-29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/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blipFill>
                <a:blip r:embed="rId8"/>
                <a:stretch>
                  <a:fillRect l="-20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2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A95B-CD62-6983-F359-CC33518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98DCC-05EE-0B60-EE52-ADBB00B6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a faster than light traveler look like to a stationary observer?</a:t>
            </a:r>
          </a:p>
          <a:p>
            <a:pPr lvl="1"/>
            <a:r>
              <a:rPr lang="en-US" dirty="0"/>
              <a:t>Givens</a:t>
            </a:r>
          </a:p>
          <a:p>
            <a:pPr lvl="2"/>
            <a:r>
              <a:rPr lang="en-US" dirty="0"/>
              <a:t>Light propagates through space at a constant speed</a:t>
            </a:r>
          </a:p>
          <a:p>
            <a:pPr lvl="2"/>
            <a:r>
              <a:rPr lang="en-US" dirty="0"/>
              <a:t>Light originates in space at some point of emission</a:t>
            </a:r>
          </a:p>
          <a:p>
            <a:pPr lvl="2"/>
            <a:r>
              <a:rPr lang="en-US" dirty="0"/>
              <a:t>The direction and speed of the emitter does not change the speed of light</a:t>
            </a:r>
          </a:p>
          <a:p>
            <a:pPr lvl="2"/>
            <a:r>
              <a:rPr lang="en-US" dirty="0"/>
              <a:t>The observer is some distance from the path of the traveler</a:t>
            </a:r>
          </a:p>
          <a:p>
            <a:pPr lvl="2"/>
            <a:r>
              <a:rPr lang="en-US" dirty="0"/>
              <a:t>The observer has perfect stereoscopic vision and can tell direction and distance to an emitted point.</a:t>
            </a:r>
          </a:p>
        </p:txBody>
      </p:sp>
    </p:spTree>
    <p:extLst>
      <p:ext uri="{BB962C8B-B14F-4D97-AF65-F5344CB8AC3E}">
        <p14:creationId xmlns:p14="http://schemas.microsoft.com/office/powerpoint/2010/main" val="36130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C433-BC2A-3BC5-2FB4-8EA72D52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264"/>
          </a:xfrm>
        </p:spPr>
        <p:txBody>
          <a:bodyPr>
            <a:normAutofit/>
          </a:bodyPr>
          <a:lstStyle/>
          <a:p>
            <a:r>
              <a:rPr lang="en-US" dirty="0"/>
              <a:t>Vector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/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/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/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/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/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/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/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/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blipFill>
                <a:blip r:embed="rId9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/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/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blipFill>
                <a:blip r:embed="rId11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DFAE6CB-A46F-D2AC-20B4-0A9EF812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95" y="0"/>
            <a:ext cx="724321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3147C8-57F7-57A2-E1E3-EED33F550F52}"/>
              </a:ext>
            </a:extLst>
          </p:cNvPr>
          <p:cNvSpPr/>
          <p:nvPr/>
        </p:nvSpPr>
        <p:spPr>
          <a:xfrm>
            <a:off x="4899660" y="195834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2F70F6-F532-55A9-30AB-C6DC6C047CF6}"/>
              </a:ext>
            </a:extLst>
          </p:cNvPr>
          <p:cNvSpPr/>
          <p:nvPr/>
        </p:nvSpPr>
        <p:spPr>
          <a:xfrm>
            <a:off x="6004560" y="333756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45A5A8-9B08-BDDE-FB46-B600B48EF4E3}"/>
              </a:ext>
            </a:extLst>
          </p:cNvPr>
          <p:cNvCxnSpPr>
            <a:cxnSpLocks/>
          </p:cNvCxnSpPr>
          <p:nvPr/>
        </p:nvCxnSpPr>
        <p:spPr>
          <a:xfrm flipV="1">
            <a:off x="2830108" y="975360"/>
            <a:ext cx="3624032" cy="26810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8919E-3829-DC9F-FB05-AED41B3F6E35}"/>
              </a:ext>
            </a:extLst>
          </p:cNvPr>
          <p:cNvCxnSpPr/>
          <p:nvPr/>
        </p:nvCxnSpPr>
        <p:spPr>
          <a:xfrm>
            <a:off x="4678680" y="2865120"/>
            <a:ext cx="3604260" cy="1432560"/>
          </a:xfrm>
          <a:prstGeom prst="straightConnector1">
            <a:avLst/>
          </a:prstGeom>
          <a:ln w="3810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5332-12D9-D718-41EA-69CADDF872E4}"/>
              </a:ext>
            </a:extLst>
          </p:cNvPr>
          <p:cNvCxnSpPr>
            <a:cxnSpLocks/>
          </p:cNvCxnSpPr>
          <p:nvPr/>
        </p:nvCxnSpPr>
        <p:spPr>
          <a:xfrm flipV="1">
            <a:off x="2830108" y="2047875"/>
            <a:ext cx="2170517" cy="160853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89C030-9C8F-C27B-8B60-04F05EEDFD88}"/>
                  </a:ext>
                </a:extLst>
              </p:cNvPr>
              <p:cNvSpPr txBox="1"/>
              <p:nvPr/>
            </p:nvSpPr>
            <p:spPr>
              <a:xfrm>
                <a:off x="4073778" y="2923904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89C030-9C8F-C27B-8B60-04F05EED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78" y="2923904"/>
                <a:ext cx="8058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69D752-6A13-5C45-6A96-0B440D788D61}"/>
              </a:ext>
            </a:extLst>
          </p:cNvPr>
          <p:cNvCxnSpPr>
            <a:cxnSpLocks/>
          </p:cNvCxnSpPr>
          <p:nvPr/>
        </p:nvCxnSpPr>
        <p:spPr>
          <a:xfrm>
            <a:off x="4662488" y="2857500"/>
            <a:ext cx="1430337" cy="568325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0C4E87-1C52-BF71-10A7-7206F423CDAA}"/>
                  </a:ext>
                </a:extLst>
              </p:cNvPr>
              <p:cNvSpPr txBox="1"/>
              <p:nvPr/>
            </p:nvSpPr>
            <p:spPr>
              <a:xfrm>
                <a:off x="7126550" y="3228052"/>
                <a:ext cx="702756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0C4E87-1C52-BF71-10A7-7206F423C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50" y="3228052"/>
                <a:ext cx="702756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765EF1-3DBB-69D6-5C74-DAB01923E493}"/>
                  </a:ext>
                </a:extLst>
              </p:cNvPr>
              <p:cNvSpPr txBox="1"/>
              <p:nvPr/>
            </p:nvSpPr>
            <p:spPr>
              <a:xfrm>
                <a:off x="5315076" y="682972"/>
                <a:ext cx="689484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765EF1-3DBB-69D6-5C74-DAB01923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076" y="682972"/>
                <a:ext cx="689484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F9C49552-BAD0-621A-B5B5-02ED03C596EA}"/>
              </a:ext>
            </a:extLst>
          </p:cNvPr>
          <p:cNvSpPr/>
          <p:nvPr/>
        </p:nvSpPr>
        <p:spPr>
          <a:xfrm>
            <a:off x="4418593" y="1491699"/>
            <a:ext cx="576964" cy="56832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CE8EE7-AEAA-2D04-7003-FA586B633D0F}"/>
                  </a:ext>
                </a:extLst>
              </p:cNvPr>
              <p:cNvSpPr txBox="1"/>
              <p:nvPr/>
            </p:nvSpPr>
            <p:spPr>
              <a:xfrm>
                <a:off x="4245268" y="1363769"/>
                <a:ext cx="733983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CE8EE7-AEAA-2D04-7003-FA586B63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68" y="1363769"/>
                <a:ext cx="733983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9888CF-A184-E67A-F698-1D26CEFE2C7B}"/>
                  </a:ext>
                </a:extLst>
              </p:cNvPr>
              <p:cNvSpPr txBox="1"/>
              <p:nvPr/>
            </p:nvSpPr>
            <p:spPr>
              <a:xfrm>
                <a:off x="5925661" y="2708047"/>
                <a:ext cx="747256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9888CF-A184-E67A-F698-1D26CEFE2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61" y="2708047"/>
                <a:ext cx="747256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F68567-AD30-6190-9907-D21CE585D13F}"/>
                  </a:ext>
                </a:extLst>
              </p:cNvPr>
              <p:cNvSpPr txBox="1"/>
              <p:nvPr/>
            </p:nvSpPr>
            <p:spPr>
              <a:xfrm>
                <a:off x="2650320" y="2572732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F68567-AD30-6190-9907-D21CE585D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20" y="2572732"/>
                <a:ext cx="80582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320C3B-F339-57AD-1C12-1D4D5814D9FF}"/>
                  </a:ext>
                </a:extLst>
              </p:cNvPr>
              <p:cNvSpPr txBox="1"/>
              <p:nvPr/>
            </p:nvSpPr>
            <p:spPr>
              <a:xfrm>
                <a:off x="6486751" y="975360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320C3B-F339-57AD-1C12-1D4D5814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51" y="975360"/>
                <a:ext cx="80582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6038C6-DD59-631F-8127-857D993AF7F3}"/>
                  </a:ext>
                </a:extLst>
              </p:cNvPr>
              <p:cNvSpPr txBox="1"/>
              <p:nvPr/>
            </p:nvSpPr>
            <p:spPr>
              <a:xfrm>
                <a:off x="7482540" y="4310241"/>
                <a:ext cx="816591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6038C6-DD59-631F-8127-857D993A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40" y="4310241"/>
                <a:ext cx="8165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7A471323-27C1-ADE8-B813-4D4CFAD67CBB}"/>
              </a:ext>
            </a:extLst>
          </p:cNvPr>
          <p:cNvSpPr/>
          <p:nvPr/>
        </p:nvSpPr>
        <p:spPr>
          <a:xfrm>
            <a:off x="6861810" y="3685223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A7B1C2-162E-2AAA-D2BD-1F6C7FA8B1D8}"/>
              </a:ext>
            </a:extLst>
          </p:cNvPr>
          <p:cNvSpPr/>
          <p:nvPr/>
        </p:nvSpPr>
        <p:spPr>
          <a:xfrm>
            <a:off x="2975609" y="3389948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CB125F-855E-6FAA-EF05-156A77B6F6C4}"/>
              </a:ext>
            </a:extLst>
          </p:cNvPr>
          <p:cNvCxnSpPr>
            <a:cxnSpLocks/>
          </p:cNvCxnSpPr>
          <p:nvPr/>
        </p:nvCxnSpPr>
        <p:spPr>
          <a:xfrm>
            <a:off x="3071813" y="3486150"/>
            <a:ext cx="3881437" cy="2905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F7B15-F297-2921-D037-1D2507A9C3AE}"/>
                  </a:ext>
                </a:extLst>
              </p:cNvPr>
              <p:cNvSpPr txBox="1"/>
              <p:nvPr/>
            </p:nvSpPr>
            <p:spPr>
              <a:xfrm>
                <a:off x="6040660" y="3925253"/>
                <a:ext cx="1264513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F7B15-F297-2921-D037-1D2507A9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60" y="3925253"/>
                <a:ext cx="1264513" cy="402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C1CBF-6DA2-89C0-CBE7-B49DC526ED5E}"/>
                  </a:ext>
                </a:extLst>
              </p:cNvPr>
              <p:cNvSpPr txBox="1"/>
              <p:nvPr/>
            </p:nvSpPr>
            <p:spPr>
              <a:xfrm>
                <a:off x="2749461" y="3785504"/>
                <a:ext cx="124296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C1CBF-6DA2-89C0-CBE7-B49DC526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61" y="3785504"/>
                <a:ext cx="1242968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1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 animBg="1"/>
      <p:bldP spid="21" grpId="0" animBg="1"/>
      <p:bldP spid="22" grpId="0" animBg="1"/>
      <p:bldP spid="48" grpId="0" animBg="1"/>
      <p:bldP spid="48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49" grpId="0" animBg="1"/>
      <p:bldP spid="50" grpId="0" animBg="1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611A-01AC-CFE9-5BA1-E38327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/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/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/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0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/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/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/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/>
              <p:nvPr/>
            </p:nvSpPr>
            <p:spPr>
              <a:xfrm>
                <a:off x="563283" y="3906098"/>
                <a:ext cx="6957674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906098"/>
                <a:ext cx="6957674" cy="487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/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/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0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/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/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/>
              <p:nvPr/>
            </p:nvSpPr>
            <p:spPr>
              <a:xfrm>
                <a:off x="688789" y="2829772"/>
                <a:ext cx="9093387" cy="154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2829772"/>
                <a:ext cx="9093387" cy="15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/>
              <p:nvPr/>
            </p:nvSpPr>
            <p:spPr>
              <a:xfrm>
                <a:off x="1863165" y="4701256"/>
                <a:ext cx="7520649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165" y="4701256"/>
                <a:ext cx="7520649" cy="2156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37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/>
              <p:nvPr/>
            </p:nvSpPr>
            <p:spPr>
              <a:xfrm>
                <a:off x="512483" y="105351"/>
                <a:ext cx="7520649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3" y="105351"/>
                <a:ext cx="7520649" cy="2156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/>
              <p:nvPr/>
            </p:nvSpPr>
            <p:spPr>
              <a:xfrm>
                <a:off x="757518" y="2920268"/>
                <a:ext cx="664438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2920268"/>
                <a:ext cx="6644383" cy="940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/>
              <p:nvPr/>
            </p:nvSpPr>
            <p:spPr>
              <a:xfrm>
                <a:off x="757518" y="4250033"/>
                <a:ext cx="9987542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4250033"/>
                <a:ext cx="9987542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/>
              <p:nvPr/>
            </p:nvSpPr>
            <p:spPr>
              <a:xfrm>
                <a:off x="757518" y="5579798"/>
                <a:ext cx="4967450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5579798"/>
                <a:ext cx="4967450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/>
              <p:nvPr/>
            </p:nvSpPr>
            <p:spPr>
              <a:xfrm>
                <a:off x="6336554" y="5579798"/>
                <a:ext cx="391017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54" y="5579798"/>
                <a:ext cx="3910173" cy="940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/>
              <p:nvPr/>
            </p:nvSpPr>
            <p:spPr>
              <a:xfrm>
                <a:off x="5570651" y="366953"/>
                <a:ext cx="391017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51" y="366953"/>
                <a:ext cx="3910173" cy="940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/>
              <p:nvPr/>
            </p:nvSpPr>
            <p:spPr>
              <a:xfrm>
                <a:off x="1040604" y="626257"/>
                <a:ext cx="3309431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04" y="626257"/>
                <a:ext cx="3309431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/>
              <p:nvPr/>
            </p:nvSpPr>
            <p:spPr>
              <a:xfrm>
                <a:off x="2402964" y="1853810"/>
                <a:ext cx="6855338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4" y="1853810"/>
                <a:ext cx="6855338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/>
              <p:nvPr/>
            </p:nvSpPr>
            <p:spPr>
              <a:xfrm>
                <a:off x="614740" y="3314841"/>
                <a:ext cx="7470589" cy="9400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0" y="3314841"/>
                <a:ext cx="7470589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9504-B1D7-143A-6249-BF87A0C9C4DC}"/>
                  </a:ext>
                </a:extLst>
              </p:cNvPr>
              <p:cNvSpPr txBox="1"/>
              <p:nvPr/>
            </p:nvSpPr>
            <p:spPr>
              <a:xfrm>
                <a:off x="614740" y="4660684"/>
                <a:ext cx="7470589" cy="9400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9504-B1D7-143A-6249-BF87A0C9C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0" y="4660684"/>
                <a:ext cx="7470589" cy="940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C9C5D-9D4E-430F-88C5-FD3A53573456}"/>
                  </a:ext>
                </a:extLst>
              </p:cNvPr>
              <p:cNvSpPr txBox="1"/>
              <p:nvPr/>
            </p:nvSpPr>
            <p:spPr>
              <a:xfrm flipH="1">
                <a:off x="8442745" y="3600175"/>
                <a:ext cx="1718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C9C5D-9D4E-430F-88C5-FD3A5357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42745" y="3600175"/>
                <a:ext cx="17186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56DA4-09AA-1690-689A-4EB31412D8E0}"/>
                  </a:ext>
                </a:extLst>
              </p:cNvPr>
              <p:cNvSpPr txBox="1"/>
              <p:nvPr/>
            </p:nvSpPr>
            <p:spPr>
              <a:xfrm flipH="1">
                <a:off x="8442745" y="4946018"/>
                <a:ext cx="1718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56DA4-09AA-1690-689A-4EB31412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42745" y="4946018"/>
                <a:ext cx="17186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C295EE-960B-C32E-88F5-0BFE2B79D2C5}"/>
              </a:ext>
            </a:extLst>
          </p:cNvPr>
          <p:cNvSpPr txBox="1"/>
          <p:nvPr/>
        </p:nvSpPr>
        <p:spPr>
          <a:xfrm flipH="1">
            <a:off x="3580113" y="6121715"/>
            <a:ext cx="398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(</a:t>
            </a:r>
            <a:r>
              <a:rPr lang="en-US" dirty="0" err="1"/>
              <a:t>Te</a:t>
            </a:r>
            <a:r>
              <a:rPr lang="en-US" dirty="0"/>
              <a:t> &lt; To) then the result is valid…</a:t>
            </a:r>
          </a:p>
        </p:txBody>
      </p:sp>
    </p:spTree>
    <p:extLst>
      <p:ext uri="{BB962C8B-B14F-4D97-AF65-F5344CB8AC3E}">
        <p14:creationId xmlns:p14="http://schemas.microsoft.com/office/powerpoint/2010/main" val="3454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320A3C-FBE6-9F6D-AFD3-F855BA040EC9}"/>
                  </a:ext>
                </a:extLst>
              </p:cNvPr>
              <p:cNvSpPr txBox="1"/>
              <p:nvPr/>
            </p:nvSpPr>
            <p:spPr>
              <a:xfrm>
                <a:off x="452120" y="186013"/>
                <a:ext cx="5791842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320A3C-FBE6-9F6D-AFD3-F855BA040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186013"/>
                <a:ext cx="5791842" cy="1096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6889C-D2C0-DBDE-AF06-41575D80FD5D}"/>
                  </a:ext>
                </a:extLst>
              </p:cNvPr>
              <p:cNvSpPr txBox="1"/>
              <p:nvPr/>
            </p:nvSpPr>
            <p:spPr>
              <a:xfrm>
                <a:off x="7218680" y="734400"/>
                <a:ext cx="977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6889C-D2C0-DBDE-AF06-41575D80F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680" y="734400"/>
                <a:ext cx="977895" cy="369332"/>
              </a:xfrm>
              <a:prstGeom prst="rect">
                <a:avLst/>
              </a:prstGeom>
              <a:blipFill>
                <a:blip r:embed="rId3"/>
                <a:stretch>
                  <a:fillRect l="-6832" r="-559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5C6FCE-B1FE-E28D-DBC5-3EE68D657CDC}"/>
                  </a:ext>
                </a:extLst>
              </p:cNvPr>
              <p:cNvSpPr txBox="1"/>
              <p:nvPr/>
            </p:nvSpPr>
            <p:spPr>
              <a:xfrm>
                <a:off x="452120" y="1550839"/>
                <a:ext cx="5791842" cy="1213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5C6FCE-B1FE-E28D-DBC5-3EE68D65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1550839"/>
                <a:ext cx="5791842" cy="12131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53870-E3D4-0754-EDE9-5A60ADF11619}"/>
                  </a:ext>
                </a:extLst>
              </p:cNvPr>
              <p:cNvSpPr txBox="1"/>
              <p:nvPr/>
            </p:nvSpPr>
            <p:spPr>
              <a:xfrm>
                <a:off x="452120" y="2802565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53870-E3D4-0754-EDE9-5A60ADF1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2802565"/>
                <a:ext cx="3309432" cy="44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9F187-2D42-82D1-3EB2-2FE00F2F35AF}"/>
                  </a:ext>
                </a:extLst>
              </p:cNvPr>
              <p:cNvSpPr txBox="1"/>
              <p:nvPr/>
            </p:nvSpPr>
            <p:spPr>
              <a:xfrm>
                <a:off x="452120" y="3349159"/>
                <a:ext cx="3876040" cy="1556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9F187-2D42-82D1-3EB2-2FE00F2F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3349159"/>
                <a:ext cx="3876040" cy="1556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E09F-AA9D-FD00-3B7A-0C5C51DC1179}"/>
                  </a:ext>
                </a:extLst>
              </p:cNvPr>
              <p:cNvSpPr txBox="1"/>
              <p:nvPr/>
            </p:nvSpPr>
            <p:spPr>
              <a:xfrm>
                <a:off x="299720" y="5008174"/>
                <a:ext cx="4692118" cy="1556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E09F-AA9D-FD00-3B7A-0C5C51DC1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" y="5008174"/>
                <a:ext cx="4692118" cy="1556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ED95E-FEE3-7421-F8FE-575B3CACA9C8}"/>
                  </a:ext>
                </a:extLst>
              </p:cNvPr>
              <p:cNvSpPr txBox="1"/>
              <p:nvPr/>
            </p:nvSpPr>
            <p:spPr>
              <a:xfrm>
                <a:off x="6243962" y="2206219"/>
                <a:ext cx="5523500" cy="788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ED95E-FEE3-7421-F8FE-575B3CAC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962" y="2206219"/>
                <a:ext cx="5523500" cy="788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D542CE-A6FE-FB9B-E3B4-A3B748CE5432}"/>
                  </a:ext>
                </a:extLst>
              </p:cNvPr>
              <p:cNvSpPr txBox="1"/>
              <p:nvPr/>
            </p:nvSpPr>
            <p:spPr>
              <a:xfrm>
                <a:off x="4589703" y="3131530"/>
                <a:ext cx="7302577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D542CE-A6FE-FB9B-E3B4-A3B748CE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703" y="3131530"/>
                <a:ext cx="7302577" cy="4870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ACF04-F6B4-71DA-BAB2-0F48D2832BD1}"/>
                  </a:ext>
                </a:extLst>
              </p:cNvPr>
              <p:cNvSpPr txBox="1"/>
              <p:nvPr/>
            </p:nvSpPr>
            <p:spPr>
              <a:xfrm>
                <a:off x="4641557" y="3755861"/>
                <a:ext cx="4963667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ACF04-F6B4-71DA-BAB2-0F48D283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57" y="3755861"/>
                <a:ext cx="4963667" cy="4870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F6807-E42B-11E0-3B60-3A7121627A37}"/>
                  </a:ext>
                </a:extLst>
              </p:cNvPr>
              <p:cNvSpPr txBox="1"/>
              <p:nvPr/>
            </p:nvSpPr>
            <p:spPr>
              <a:xfrm>
                <a:off x="5892111" y="4380192"/>
                <a:ext cx="3196901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F6807-E42B-11E0-3B60-3A712162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11" y="4380192"/>
                <a:ext cx="3196901" cy="11523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96F739-4245-B597-AF7C-05ADCC8DA915}"/>
                  </a:ext>
                </a:extLst>
              </p:cNvPr>
              <p:cNvSpPr txBox="1"/>
              <p:nvPr/>
            </p:nvSpPr>
            <p:spPr>
              <a:xfrm>
                <a:off x="5892111" y="5491920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96F739-4245-B597-AF7C-05ADCC8DA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11" y="5491920"/>
                <a:ext cx="6000169" cy="1263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74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092B3-7C52-839B-7FDD-D1DD77AAE8C5}"/>
                  </a:ext>
                </a:extLst>
              </p:cNvPr>
              <p:cNvSpPr txBox="1"/>
              <p:nvPr/>
            </p:nvSpPr>
            <p:spPr>
              <a:xfrm>
                <a:off x="270244" y="195173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092B3-7C52-839B-7FDD-D1DD77AA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4" y="195173"/>
                <a:ext cx="6000169" cy="1263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BB8AC-29A6-B926-4217-89CA775CB0BB}"/>
                  </a:ext>
                </a:extLst>
              </p:cNvPr>
              <p:cNvSpPr txBox="1"/>
              <p:nvPr/>
            </p:nvSpPr>
            <p:spPr>
              <a:xfrm>
                <a:off x="270243" y="2037519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BB8AC-29A6-B926-4217-89CA775C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3" y="2037519"/>
                <a:ext cx="6000169" cy="1263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3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16C1A-FFDD-395D-14B2-A93AD188B20D}"/>
                  </a:ext>
                </a:extLst>
              </p:cNvPr>
              <p:cNvSpPr txBox="1"/>
              <p:nvPr/>
            </p:nvSpPr>
            <p:spPr>
              <a:xfrm>
                <a:off x="3991817" y="4082353"/>
                <a:ext cx="475221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units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16C1A-FFDD-395D-14B2-A93AD188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17" y="4082353"/>
                <a:ext cx="47522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C5AC98-8D11-4BD4-B7C5-B219CE77534A}"/>
                  </a:ext>
                </a:extLst>
              </p:cNvPr>
              <p:cNvSpPr txBox="1"/>
              <p:nvPr/>
            </p:nvSpPr>
            <p:spPr>
              <a:xfrm>
                <a:off x="3701948" y="2315697"/>
                <a:ext cx="4995358" cy="102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C5AC98-8D11-4BD4-B7C5-B219CE775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48" y="2315697"/>
                <a:ext cx="4995358" cy="1027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23DCB-271A-36C5-34C2-50829530C3E0}"/>
              </a:ext>
            </a:extLst>
          </p:cNvPr>
          <p:cNvSpPr txBox="1"/>
          <p:nvPr/>
        </p:nvSpPr>
        <p:spPr>
          <a:xfrm>
            <a:off x="538900" y="4125586"/>
            <a:ext cx="232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68789-28C6-3F66-35B8-3E49F34F67AD}"/>
              </a:ext>
            </a:extLst>
          </p:cNvPr>
          <p:cNvSpPr txBox="1"/>
          <p:nvPr/>
        </p:nvSpPr>
        <p:spPr>
          <a:xfrm>
            <a:off x="587846" y="2610164"/>
            <a:ext cx="331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Velocity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70B9DA-5CA7-9F0E-CD78-1AD82241D0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 Different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Constant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70B9DA-5CA7-9F0E-CD78-1AD82241D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96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4674566"/>
                  </p:ext>
                </p:extLst>
              </p:nvPr>
            </p:nvGraphicFramePr>
            <p:xfrm rot="5400000" flipH="1">
              <a:off x="3422973" y="1256662"/>
              <a:ext cx="630044" cy="1532127"/>
            </p:xfrm>
            <a:graphic>
              <a:graphicData uri="http://schemas.microsoft.com/office/drawing/2017/model3d">
                <am3d:model3d r:embed="rId2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H="1">
                <a:off x="3422973" y="1256662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ADA884F-7E53-7F2C-EB35-B60B141ACF3C}"/>
              </a:ext>
            </a:extLst>
          </p:cNvPr>
          <p:cNvSpPr/>
          <p:nvPr/>
        </p:nvSpPr>
        <p:spPr>
          <a:xfrm>
            <a:off x="303953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177F31-E5D1-2228-CD53-9A1F32DFE6CB}"/>
              </a:ext>
            </a:extLst>
          </p:cNvPr>
          <p:cNvSpPr/>
          <p:nvPr/>
        </p:nvSpPr>
        <p:spPr>
          <a:xfrm>
            <a:off x="424572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6A7ED5-06F1-1FF3-E2D3-1519EDA45979}"/>
              </a:ext>
            </a:extLst>
          </p:cNvPr>
          <p:cNvSpPr/>
          <p:nvPr/>
        </p:nvSpPr>
        <p:spPr>
          <a:xfrm>
            <a:off x="3634031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E8D497-E808-51D2-D264-AC01A64131A5}"/>
              </a:ext>
            </a:extLst>
          </p:cNvPr>
          <p:cNvSpPr/>
          <p:nvPr/>
        </p:nvSpPr>
        <p:spPr>
          <a:xfrm>
            <a:off x="8204464" y="4202790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EAADB-B433-83C1-B619-86163503F689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182306" y="2128442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AFF88E-2B56-7E7D-DBEA-3421868DEB2F}"/>
              </a:ext>
            </a:extLst>
          </p:cNvPr>
          <p:cNvCxnSpPr>
            <a:cxnSpLocks/>
          </p:cNvCxnSpPr>
          <p:nvPr/>
        </p:nvCxnSpPr>
        <p:spPr>
          <a:xfrm>
            <a:off x="3801300" y="2128442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98A6E-22F6-4A95-83E4-F27C34A5B668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4388496" y="2128442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3930EB-B069-60A6-224E-4FC94552CEA7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3123168" y="2153754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515B85-B284-80C5-9CE8-363D1241D2D9}"/>
              </a:ext>
            </a:extLst>
          </p:cNvPr>
          <p:cNvCxnSpPr>
            <a:stCxn id="8" idx="2"/>
          </p:cNvCxnSpPr>
          <p:nvPr/>
        </p:nvCxnSpPr>
        <p:spPr>
          <a:xfrm flipH="1">
            <a:off x="3130021" y="4289212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/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2DDF031-3992-3A56-BDDC-33A7350B2058}"/>
              </a:ext>
            </a:extLst>
          </p:cNvPr>
          <p:cNvSpPr/>
          <p:nvPr/>
        </p:nvSpPr>
        <p:spPr>
          <a:xfrm>
            <a:off x="8213698" y="4202790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/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/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/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3B25CC-1153-79C4-124F-82465EE61D36}"/>
              </a:ext>
            </a:extLst>
          </p:cNvPr>
          <p:cNvCxnSpPr>
            <a:cxnSpLocks/>
            <a:stCxn id="3" idx="7"/>
            <a:endCxn id="24" idx="2"/>
          </p:cNvCxnSpPr>
          <p:nvPr/>
        </p:nvCxnSpPr>
        <p:spPr>
          <a:xfrm flipV="1">
            <a:off x="3182306" y="1483836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C32A66-0967-EE97-9B79-E1079F86A702}"/>
              </a:ext>
            </a:extLst>
          </p:cNvPr>
          <p:cNvCxnSpPr>
            <a:cxnSpLocks/>
            <a:stCxn id="6" idx="7"/>
            <a:endCxn id="18" idx="2"/>
          </p:cNvCxnSpPr>
          <p:nvPr/>
        </p:nvCxnSpPr>
        <p:spPr>
          <a:xfrm flipV="1">
            <a:off x="3776804" y="1463898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01611B-1170-EADF-691D-E0E98CF6521B}"/>
              </a:ext>
            </a:extLst>
          </p:cNvPr>
          <p:cNvCxnSpPr>
            <a:cxnSpLocks/>
            <a:stCxn id="5" idx="7"/>
            <a:endCxn id="25" idx="2"/>
          </p:cNvCxnSpPr>
          <p:nvPr/>
        </p:nvCxnSpPr>
        <p:spPr>
          <a:xfrm flipV="1">
            <a:off x="4388496" y="1483836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E3DD23C-F4FC-322C-0586-073CF80BA12D}"/>
              </a:ext>
            </a:extLst>
          </p:cNvPr>
          <p:cNvSpPr/>
          <p:nvPr/>
        </p:nvSpPr>
        <p:spPr>
          <a:xfrm>
            <a:off x="2232920" y="2912999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6A109B-73D7-81EB-FA3D-22823FE7D26F}"/>
              </a:ext>
            </a:extLst>
          </p:cNvPr>
          <p:cNvSpPr/>
          <p:nvPr/>
        </p:nvSpPr>
        <p:spPr>
          <a:xfrm>
            <a:off x="4190999" y="2702646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6410E-63E9-7816-7E81-6712E1004AEA}"/>
              </a:ext>
            </a:extLst>
          </p:cNvPr>
          <p:cNvCxnSpPr>
            <a:cxnSpLocks/>
          </p:cNvCxnSpPr>
          <p:nvPr/>
        </p:nvCxnSpPr>
        <p:spPr>
          <a:xfrm>
            <a:off x="3704614" y="1668630"/>
            <a:ext cx="3577856" cy="0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51548-B0D9-2701-4ACD-6831F7D32DD6}"/>
              </a:ext>
            </a:extLst>
          </p:cNvPr>
          <p:cNvCxnSpPr>
            <a:cxnSpLocks/>
          </p:cNvCxnSpPr>
          <p:nvPr/>
        </p:nvCxnSpPr>
        <p:spPr>
          <a:xfrm>
            <a:off x="2691450" y="2990693"/>
            <a:ext cx="1394961" cy="82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736CC-29C6-F510-81C9-111928B59833}"/>
                  </a:ext>
                </a:extLst>
              </p:cNvPr>
              <p:cNvSpPr txBox="1"/>
              <p:nvPr/>
            </p:nvSpPr>
            <p:spPr>
              <a:xfrm>
                <a:off x="2744265" y="3305607"/>
                <a:ext cx="12893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736CC-29C6-F510-81C9-111928B5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3305607"/>
                <a:ext cx="12893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E955BE1-C170-D526-7196-B9B319F92058}"/>
              </a:ext>
            </a:extLst>
          </p:cNvPr>
          <p:cNvSpPr/>
          <p:nvPr/>
        </p:nvSpPr>
        <p:spPr>
          <a:xfrm>
            <a:off x="2232919" y="5334713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F848EF-12A2-7A4C-233D-560204DF26B5}"/>
              </a:ext>
            </a:extLst>
          </p:cNvPr>
          <p:cNvSpPr/>
          <p:nvPr/>
        </p:nvSpPr>
        <p:spPr>
          <a:xfrm>
            <a:off x="4190998" y="5124360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DA9AF8-CC16-FC58-1139-A4445C14DA7C}"/>
              </a:ext>
            </a:extLst>
          </p:cNvPr>
          <p:cNvCxnSpPr>
            <a:cxnSpLocks/>
          </p:cNvCxnSpPr>
          <p:nvPr/>
        </p:nvCxnSpPr>
        <p:spPr>
          <a:xfrm flipH="1">
            <a:off x="2678678" y="5399058"/>
            <a:ext cx="13549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ACD66A-EA39-268F-D057-0AB1B53FE46E}"/>
                  </a:ext>
                </a:extLst>
              </p:cNvPr>
              <p:cNvSpPr txBox="1"/>
              <p:nvPr/>
            </p:nvSpPr>
            <p:spPr>
              <a:xfrm>
                <a:off x="2744265" y="5816030"/>
                <a:ext cx="12893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ACD66A-EA39-268F-D057-0AB1B53FE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5816030"/>
                <a:ext cx="12893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14C64247-B84F-3C32-9430-B3DA980A9F83}"/>
              </a:ext>
            </a:extLst>
          </p:cNvPr>
          <p:cNvSpPr/>
          <p:nvPr/>
        </p:nvSpPr>
        <p:spPr>
          <a:xfrm>
            <a:off x="6332522" y="4518784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30B27C-E365-A423-1607-AAD67DAF9BDF}"/>
              </a:ext>
            </a:extLst>
          </p:cNvPr>
          <p:cNvSpPr/>
          <p:nvPr/>
        </p:nvSpPr>
        <p:spPr>
          <a:xfrm rot="5400000">
            <a:off x="6394369" y="2916973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6F304E-D2D4-34CC-98FE-26A7BF229B3B}"/>
              </a:ext>
            </a:extLst>
          </p:cNvPr>
          <p:cNvCxnSpPr>
            <a:cxnSpLocks/>
          </p:cNvCxnSpPr>
          <p:nvPr/>
        </p:nvCxnSpPr>
        <p:spPr>
          <a:xfrm flipV="1">
            <a:off x="6422169" y="3387115"/>
            <a:ext cx="0" cy="921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6189E-7062-B530-291D-337C3E88A3A5}"/>
                  </a:ext>
                </a:extLst>
              </p:cNvPr>
              <p:cNvSpPr txBox="1"/>
              <p:nvPr/>
            </p:nvSpPr>
            <p:spPr>
              <a:xfrm>
                <a:off x="5444752" y="4884525"/>
                <a:ext cx="2537041" cy="815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  (time)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6189E-7062-B530-291D-337C3E88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752" y="4884525"/>
                <a:ext cx="2537041" cy="815929"/>
              </a:xfrm>
              <a:prstGeom prst="rect">
                <a:avLst/>
              </a:prstGeom>
              <a:blipFill>
                <a:blip r:embed="rId4"/>
                <a:stretch>
                  <a:fillRect r="-5769" b="-9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48716-2C66-A1C2-F3AD-E5505E99A1AE}"/>
                  </a:ext>
                </a:extLst>
              </p:cNvPr>
              <p:cNvSpPr txBox="1"/>
              <p:nvPr/>
            </p:nvSpPr>
            <p:spPr>
              <a:xfrm>
                <a:off x="2713053" y="3020283"/>
                <a:ext cx="1289327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48716-2C66-A1C2-F3AD-E5505E99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53" y="3020283"/>
                <a:ext cx="1289327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81C475-08BA-EE4D-3F0A-1E95A0A84C25}"/>
                  </a:ext>
                </a:extLst>
              </p:cNvPr>
              <p:cNvSpPr txBox="1"/>
              <p:nvPr/>
            </p:nvSpPr>
            <p:spPr>
              <a:xfrm>
                <a:off x="2744265" y="5546482"/>
                <a:ext cx="1289327" cy="1025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81C475-08BA-EE4D-3F0A-1E95A0A8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5546482"/>
                <a:ext cx="1289327" cy="1025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FAAC6CA2-89EC-4290-01F1-2C26DEE31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506" y="1633072"/>
            <a:ext cx="2530675" cy="2226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622EFB-55EE-2135-A33D-4D7C4B30DC26}"/>
                  </a:ext>
                </a:extLst>
              </p:cNvPr>
              <p:cNvSpPr txBox="1"/>
              <p:nvPr/>
            </p:nvSpPr>
            <p:spPr>
              <a:xfrm>
                <a:off x="5427119" y="4840007"/>
                <a:ext cx="1990097" cy="706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622EFB-55EE-2135-A33D-4D7C4B30D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19" y="4840007"/>
                <a:ext cx="1990097" cy="706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CE40C29F-BE4D-E27B-A1E1-315E6CD8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Setup for Length Contraction</a:t>
            </a:r>
          </a:p>
        </p:txBody>
      </p:sp>
    </p:spTree>
    <p:extLst>
      <p:ext uri="{BB962C8B-B14F-4D97-AF65-F5344CB8AC3E}">
        <p14:creationId xmlns:p14="http://schemas.microsoft.com/office/powerpoint/2010/main" val="37254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/>
      <p:bldP spid="12" grpId="1"/>
      <p:bldP spid="13" grpId="0" animBg="1"/>
      <p:bldP spid="14" grpId="0" animBg="1"/>
      <p:bldP spid="16" grpId="0"/>
      <p:bldP spid="16" grpId="1"/>
      <p:bldP spid="18" grpId="0" animBg="1"/>
      <p:bldP spid="19" grpId="0" animBg="1"/>
      <p:bldP spid="21" grpId="0"/>
      <p:bldP spid="23" grpId="0"/>
      <p:bldP spid="24" grpId="0"/>
      <p:bldP spid="26" grpId="0"/>
      <p:bldP spid="2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65DB-C7AE-9AD3-190D-CF737BD0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404"/>
          </a:xfrm>
        </p:spPr>
        <p:txBody>
          <a:bodyPr/>
          <a:lstStyle/>
          <a:p>
            <a:r>
              <a:rPr lang="en-US" dirty="0"/>
              <a:t>Length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/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/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/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D44141E7-2FDD-0610-E103-7B788EB4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842" y="281806"/>
            <a:ext cx="2504958" cy="2203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/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/>
              <p:nvPr/>
            </p:nvSpPr>
            <p:spPr>
              <a:xfrm>
                <a:off x="5245846" y="3172931"/>
                <a:ext cx="6096000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  <m:acc>
                                    <m:accPr>
                                      <m:chr m:val="⃗"/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den>
                          </m:f>
                        </m:den>
                      </m:f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num>
                        <m:den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46" y="3172931"/>
                <a:ext cx="6096000" cy="14525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/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/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2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3" grpId="0"/>
      <p:bldP spid="15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550F9-9BA6-6352-0B52-504B8E99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7" y="2081717"/>
            <a:ext cx="6963747" cy="4229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75785-F97F-F84F-ED7D-490FEDA23FE8}"/>
                  </a:ext>
                </a:extLst>
              </p:cNvPr>
              <p:cNvSpPr txBox="1"/>
              <p:nvPr/>
            </p:nvSpPr>
            <p:spPr>
              <a:xfrm>
                <a:off x="5140247" y="961831"/>
                <a:ext cx="2245225" cy="685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75785-F97F-F84F-ED7D-490FEDA2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47" y="961831"/>
                <a:ext cx="2245225" cy="685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9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DC74-61ED-ABD1-3B08-B9CFC6F9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Length Contraction Along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/>
              <p:nvPr/>
            </p:nvSpPr>
            <p:spPr>
              <a:xfrm>
                <a:off x="5021729" y="3242060"/>
                <a:ext cx="1930400" cy="85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729" y="3242060"/>
                <a:ext cx="1930400" cy="85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/>
              <p:nvPr/>
            </p:nvSpPr>
            <p:spPr>
              <a:xfrm>
                <a:off x="2475753" y="4503467"/>
                <a:ext cx="3157071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𝑉𝑉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4503467"/>
                <a:ext cx="3157071" cy="675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/>
              <p:nvPr/>
            </p:nvSpPr>
            <p:spPr>
              <a:xfrm>
                <a:off x="2475753" y="5602843"/>
                <a:ext cx="3358776" cy="747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𝑉𝑉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5602843"/>
                <a:ext cx="3358776" cy="747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4FAC4-EAAA-35FF-E0D6-78D2C9EC4232}"/>
                  </a:ext>
                </a:extLst>
              </p:cNvPr>
              <p:cNvSpPr txBox="1"/>
              <p:nvPr/>
            </p:nvSpPr>
            <p:spPr>
              <a:xfrm>
                <a:off x="2475753" y="2233592"/>
                <a:ext cx="1385047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4FAC4-EAAA-35FF-E0D6-78D2C9EC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2233592"/>
                <a:ext cx="1385047" cy="796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1FDB-C582-0998-5DD6-72BF818BCF58}"/>
                  </a:ext>
                </a:extLst>
              </p:cNvPr>
              <p:cNvSpPr txBox="1"/>
              <p:nvPr/>
            </p:nvSpPr>
            <p:spPr>
              <a:xfrm>
                <a:off x="2475753" y="3298293"/>
                <a:ext cx="1930400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1FDB-C582-0998-5DD6-72BF818B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3298293"/>
                <a:ext cx="1930400" cy="796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6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0496-40EF-D85A-DDC0-FBDC7F98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522"/>
          </a:xfrm>
        </p:spPr>
        <p:txBody>
          <a:bodyPr/>
          <a:lstStyle/>
          <a:p>
            <a:r>
              <a:rPr lang="en-US" dirty="0"/>
              <a:t>Light Aberration</a:t>
            </a:r>
          </a:p>
        </p:txBody>
      </p:sp>
      <p:pic>
        <p:nvPicPr>
          <p:cNvPr id="3" name="Picture 2" descr="A rainbow colored circle with many lines&#10;&#10;Description automatically generated">
            <a:extLst>
              <a:ext uri="{FF2B5EF4-FFF2-40B4-BE49-F238E27FC236}">
                <a16:creationId xmlns:a16="http://schemas.microsoft.com/office/drawing/2014/main" id="{A7D0058E-D929-ABE9-43F8-6C0F16A7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59" y="1165691"/>
            <a:ext cx="2105025" cy="1971675"/>
          </a:xfrm>
          <a:prstGeom prst="rect">
            <a:avLst/>
          </a:prstGeom>
        </p:spPr>
      </p:pic>
      <p:pic>
        <p:nvPicPr>
          <p:cNvPr id="4" name="Picture 3" descr="A diagram of a person's face&#10;&#10;Description automatically generated">
            <a:extLst>
              <a:ext uri="{FF2B5EF4-FFF2-40B4-BE49-F238E27FC236}">
                <a16:creationId xmlns:a16="http://schemas.microsoft.com/office/drawing/2014/main" id="{CA6FAC01-5C9B-8E6E-6285-B2B142A3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76" y="1165691"/>
            <a:ext cx="5077460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/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/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/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/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+ 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/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/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/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34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/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/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/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/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/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/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/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167D434-40FA-5F20-2A37-30E35EE9A058}"/>
              </a:ext>
            </a:extLst>
          </p:cNvPr>
          <p:cNvSpPr txBox="1"/>
          <p:nvPr/>
        </p:nvSpPr>
        <p:spPr>
          <a:xfrm>
            <a:off x="330508" y="3613484"/>
            <a:ext cx="308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cross delta position)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2A53-96EA-7C68-29A2-7FC3E0947364}"/>
              </a:ext>
            </a:extLst>
          </p:cNvPr>
          <p:cNvSpPr txBox="1"/>
          <p:nvPr/>
        </p:nvSpPr>
        <p:spPr>
          <a:xfrm>
            <a:off x="5149347" y="3613484"/>
            <a:ext cx="287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dot delta position)</a:t>
            </a:r>
          </a:p>
        </p:txBody>
      </p:sp>
    </p:spTree>
    <p:extLst>
      <p:ext uri="{BB962C8B-B14F-4D97-AF65-F5344CB8AC3E}">
        <p14:creationId xmlns:p14="http://schemas.microsoft.com/office/powerpoint/2010/main" val="2866331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7433-802B-CB80-55C8-80A12CBB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en-US" dirty="0"/>
              <a:t>Time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/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/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/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/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/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/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615B1BC2-72D8-AE89-8CFE-3350380B0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708" y="115442"/>
            <a:ext cx="2784009" cy="24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104C9-4172-5B5D-5A78-89D3FE87F5A3}"/>
              </a:ext>
            </a:extLst>
          </p:cNvPr>
          <p:cNvSpPr txBox="1"/>
          <p:nvPr/>
        </p:nvSpPr>
        <p:spPr>
          <a:xfrm>
            <a:off x="1249679" y="2700775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https://d3x0r.github.io/STFRPhysics/math/indexLightSpeed2a.html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E269-E72B-A999-562C-0566A2A6E403}"/>
              </a:ext>
            </a:extLst>
          </p:cNvPr>
          <p:cNvSpPr txBox="1"/>
          <p:nvPr/>
        </p:nvSpPr>
        <p:spPr>
          <a:xfrm>
            <a:off x="1249679" y="3510003"/>
            <a:ext cx="681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https://d3x0r.github.io/STFRPhysics/math/indexLightSpeed3b.html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87CD2-7E9E-E397-3818-30028AE17EA4}"/>
              </a:ext>
            </a:extLst>
          </p:cNvPr>
          <p:cNvSpPr txBox="1"/>
          <p:nvPr/>
        </p:nvSpPr>
        <p:spPr>
          <a:xfrm>
            <a:off x="1249679" y="5123102"/>
            <a:ext cx="668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https://d3x0r.github.io/STFRPhysics/math/indexLightSpeed4.html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E50-0CFE-A72F-E491-5D0ADCF0B772}"/>
              </a:ext>
            </a:extLst>
          </p:cNvPr>
          <p:cNvSpPr txBox="1"/>
          <p:nvPr/>
        </p:nvSpPr>
        <p:spPr>
          <a:xfrm>
            <a:off x="1249680" y="1891547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https://d3x0r.github.io/STFRPhysics/math/indexLightSpeed1.html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AE1EC-4852-F9AE-BA72-4B080DBDED38}"/>
              </a:ext>
            </a:extLst>
          </p:cNvPr>
          <p:cNvSpPr txBox="1"/>
          <p:nvPr/>
        </p:nvSpPr>
        <p:spPr>
          <a:xfrm>
            <a:off x="1249679" y="4319231"/>
            <a:ext cx="609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https://d3x0r.github.io/Voxelarium.js/index2-dual-view.html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E9536-0148-F0FD-2F17-388BB39D3A80}"/>
              </a:ext>
            </a:extLst>
          </p:cNvPr>
          <p:cNvSpPr txBox="1"/>
          <p:nvPr/>
        </p:nvSpPr>
        <p:spPr>
          <a:xfrm>
            <a:off x="1249679" y="1082319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https://d3x0r.github.io/STFRPhysics/math/indexLightSpeed.html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12E97-53CB-F588-E2FA-761C605F0CBD}"/>
              </a:ext>
            </a:extLst>
          </p:cNvPr>
          <p:cNvSpPr txBox="1"/>
          <p:nvPr/>
        </p:nvSpPr>
        <p:spPr>
          <a:xfrm>
            <a:off x="1249679" y="5937687"/>
            <a:ext cx="700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https://d3x0r.github.io/STFRPhysics/math/indexInterferometer4.html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2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58EF17-B5FD-3754-A790-60C6E6117862}"/>
              </a:ext>
            </a:extLst>
          </p:cNvPr>
          <p:cNvSpPr txBox="1"/>
          <p:nvPr/>
        </p:nvSpPr>
        <p:spPr>
          <a:xfrm>
            <a:off x="1039706" y="783180"/>
            <a:ext cx="732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https://d3x0r.github.io/STFRPhysics/math/indexLightSpeed-Clocks.html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3F0C7-FD85-F8BD-75CE-4C7F1B9E176F}"/>
              </a:ext>
            </a:extLst>
          </p:cNvPr>
          <p:cNvSpPr txBox="1"/>
          <p:nvPr/>
        </p:nvSpPr>
        <p:spPr>
          <a:xfrm>
            <a:off x="1039706" y="1686560"/>
            <a:ext cx="736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https://d3x0r.github.io/STFRPhysics/math/indexLightSpeed4-wheel.html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8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/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/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/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3073696"/>
                  </p:ext>
                </p:extLst>
              </p:nvPr>
            </p:nvGraphicFramePr>
            <p:xfrm rot="5400000" flipH="1">
              <a:off x="2068306" y="1430775"/>
              <a:ext cx="630044" cy="1532127"/>
            </p:xfrm>
            <a:graphic>
              <a:graphicData uri="http://schemas.microsoft.com/office/drawing/2017/model3d">
                <am3d:model3d r:embed="rId11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 flipH="1">
                <a:off x="2068306" y="1430775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EDE479D-CCDF-E831-78D5-FC4C046DC891}"/>
              </a:ext>
            </a:extLst>
          </p:cNvPr>
          <p:cNvSpPr/>
          <p:nvPr/>
        </p:nvSpPr>
        <p:spPr>
          <a:xfrm>
            <a:off x="168486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EC915-674A-430E-9FD6-A810E45AA506}"/>
              </a:ext>
            </a:extLst>
          </p:cNvPr>
          <p:cNvSpPr/>
          <p:nvPr/>
        </p:nvSpPr>
        <p:spPr>
          <a:xfrm>
            <a:off x="289105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B581BD-F40A-0F17-0F81-21B0A9E365F7}"/>
              </a:ext>
            </a:extLst>
          </p:cNvPr>
          <p:cNvSpPr/>
          <p:nvPr/>
        </p:nvSpPr>
        <p:spPr>
          <a:xfrm>
            <a:off x="2279364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DFAABB-5887-3E8B-646D-8FAB7E9E8365}"/>
              </a:ext>
            </a:extLst>
          </p:cNvPr>
          <p:cNvSpPr/>
          <p:nvPr/>
        </p:nvSpPr>
        <p:spPr>
          <a:xfrm>
            <a:off x="6849797" y="4376903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ECD827-AE31-AE3A-65C8-D294AC5F90B6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1827639" y="2302555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8C55FD-1058-7523-1873-3C5BED26B3FF}"/>
              </a:ext>
            </a:extLst>
          </p:cNvPr>
          <p:cNvCxnSpPr>
            <a:cxnSpLocks/>
          </p:cNvCxnSpPr>
          <p:nvPr/>
        </p:nvCxnSpPr>
        <p:spPr>
          <a:xfrm>
            <a:off x="2446633" y="2302555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DC2444-3697-5884-A8AC-DB206A335883}"/>
              </a:ext>
            </a:extLst>
          </p:cNvPr>
          <p:cNvCxnSpPr>
            <a:stCxn id="23" idx="5"/>
            <a:endCxn id="29" idx="1"/>
          </p:cNvCxnSpPr>
          <p:nvPr/>
        </p:nvCxnSpPr>
        <p:spPr>
          <a:xfrm>
            <a:off x="3033829" y="2302555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7CF42-7FB4-7A10-B1B5-C8711B97909B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1768501" y="2327867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31459-0798-2130-E6D1-5B4979C12EA5}"/>
              </a:ext>
            </a:extLst>
          </p:cNvPr>
          <p:cNvCxnSpPr>
            <a:stCxn id="29" idx="2"/>
          </p:cNvCxnSpPr>
          <p:nvPr/>
        </p:nvCxnSpPr>
        <p:spPr>
          <a:xfrm flipH="1">
            <a:off x="1775354" y="4463325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/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07837177-8C0F-E377-1A3B-FBA3527F301F}"/>
              </a:ext>
            </a:extLst>
          </p:cNvPr>
          <p:cNvSpPr/>
          <p:nvPr/>
        </p:nvSpPr>
        <p:spPr>
          <a:xfrm>
            <a:off x="6859031" y="4376903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/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/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/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650E42-0DC2-2D6D-2D7A-5C19A04E5695}"/>
              </a:ext>
            </a:extLst>
          </p:cNvPr>
          <p:cNvCxnSpPr>
            <a:cxnSpLocks/>
            <a:stCxn id="17" idx="7"/>
            <a:endCxn id="39" idx="2"/>
          </p:cNvCxnSpPr>
          <p:nvPr/>
        </p:nvCxnSpPr>
        <p:spPr>
          <a:xfrm flipV="1">
            <a:off x="1827639" y="1657949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55D71-AEB2-D8F1-A47D-C87023DBF693}"/>
              </a:ext>
            </a:extLst>
          </p:cNvPr>
          <p:cNvCxnSpPr>
            <a:cxnSpLocks/>
            <a:stCxn id="26" idx="7"/>
            <a:endCxn id="36" idx="2"/>
          </p:cNvCxnSpPr>
          <p:nvPr/>
        </p:nvCxnSpPr>
        <p:spPr>
          <a:xfrm flipV="1">
            <a:off x="2422137" y="1638011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61667A-5B34-ED50-D522-11A07346E491}"/>
              </a:ext>
            </a:extLst>
          </p:cNvPr>
          <p:cNvCxnSpPr>
            <a:cxnSpLocks/>
            <a:stCxn id="23" idx="7"/>
            <a:endCxn id="40" idx="2"/>
          </p:cNvCxnSpPr>
          <p:nvPr/>
        </p:nvCxnSpPr>
        <p:spPr>
          <a:xfrm flipV="1">
            <a:off x="3033829" y="1657949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17E8-224D-3B33-257E-161B317B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29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www.youtube.com/user/3zdayz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 Decker)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DF511-4D76-A45C-88DB-EFB45C96DD3D}"/>
              </a:ext>
            </a:extLst>
          </p:cNvPr>
          <p:cNvSpPr txBox="1">
            <a:spLocks/>
          </p:cNvSpPr>
          <p:nvPr/>
        </p:nvSpPr>
        <p:spPr>
          <a:xfrm>
            <a:off x="838200" y="3110866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(Jim B)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419B42-D683-6FC5-03EB-F2FB8A9B5A0C}"/>
              </a:ext>
            </a:extLst>
          </p:cNvPr>
          <p:cNvSpPr txBox="1">
            <a:spLocks/>
          </p:cNvSpPr>
          <p:nvPr/>
        </p:nvSpPr>
        <p:spPr>
          <a:xfrm>
            <a:off x="838200" y="1677035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www.youtube.com/@3zdayz/videos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8A2C83-8BBE-4F1D-D0BA-21217435B475}"/>
              </a:ext>
            </a:extLst>
          </p:cNvPr>
          <p:cNvSpPr txBox="1">
            <a:spLocks/>
          </p:cNvSpPr>
          <p:nvPr/>
        </p:nvSpPr>
        <p:spPr>
          <a:xfrm>
            <a:off x="838200" y="4544697"/>
            <a:ext cx="10515600" cy="829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www.github.com/d3x0r/STFRPhysics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47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A2E9C-12D9-973E-1C23-05523A17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05" y="838200"/>
            <a:ext cx="12509779" cy="5543550"/>
          </a:xfrm>
        </p:spPr>
      </p:pic>
    </p:spTree>
    <p:extLst>
      <p:ext uri="{BB962C8B-B14F-4D97-AF65-F5344CB8AC3E}">
        <p14:creationId xmlns:p14="http://schemas.microsoft.com/office/powerpoint/2010/main" val="350805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/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/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/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D485-3CB7-A5F1-325F-42B1465FDB34}"/>
              </a:ext>
            </a:extLst>
          </p:cNvPr>
          <p:cNvCxnSpPr/>
          <p:nvPr/>
        </p:nvCxnSpPr>
        <p:spPr>
          <a:xfrm>
            <a:off x="1320800" y="4997450"/>
            <a:ext cx="2559053" cy="123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9FC62-6142-6DF4-2F12-7EBD07F62532}"/>
              </a:ext>
            </a:extLst>
          </p:cNvPr>
          <p:cNvCxnSpPr>
            <a:cxnSpLocks/>
          </p:cNvCxnSpPr>
          <p:nvPr/>
        </p:nvCxnSpPr>
        <p:spPr>
          <a:xfrm flipV="1">
            <a:off x="1320800" y="4997450"/>
            <a:ext cx="2559053" cy="108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/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5D32-7B99-0202-ECFF-088852A1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99"/>
          </a:xfrm>
        </p:spPr>
        <p:txBody>
          <a:bodyPr>
            <a:normAutofit fontScale="90000"/>
          </a:bodyPr>
          <a:lstStyle/>
          <a:p>
            <a:r>
              <a:rPr lang="en-US" dirty="0"/>
              <a:t>Perfect Square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/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blipFill>
                <a:blip r:embed="rId3"/>
                <a:stretch>
                  <a:fillRect l="-1824" r="-33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/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blipFill>
                <a:blip r:embed="rId4"/>
                <a:stretch>
                  <a:fillRect l="-7018" r="-292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/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/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blipFill>
                <a:blip r:embed="rId6"/>
                <a:stretch>
                  <a:fillRect r="-274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/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/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/>
              <p:nvPr/>
            </p:nvSpPr>
            <p:spPr>
              <a:xfrm>
                <a:off x="772459" y="5250276"/>
                <a:ext cx="354244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5250276"/>
                <a:ext cx="3542445" cy="8102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/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5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/>
              <p:nvPr/>
            </p:nvSpPr>
            <p:spPr>
              <a:xfrm>
                <a:off x="1111220" y="349417"/>
                <a:ext cx="4800609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20" y="349417"/>
                <a:ext cx="4800609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/>
              <p:nvPr/>
            </p:nvSpPr>
            <p:spPr>
              <a:xfrm>
                <a:off x="7889383" y="674794"/>
                <a:ext cx="26488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383" y="674794"/>
                <a:ext cx="264886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/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/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/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5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F2F2F2"/>
      </a:dk1>
      <a:lt1>
        <a:sysClr val="window" lastClr="FFFFFF"/>
      </a:lt1>
      <a:dk2>
        <a:srgbClr val="0A1238"/>
      </a:dk2>
      <a:lt2>
        <a:srgbClr val="060B24"/>
      </a:lt2>
      <a:accent1>
        <a:srgbClr val="156082"/>
      </a:accent1>
      <a:accent2>
        <a:srgbClr val="E97132"/>
      </a:accent2>
      <a:accent3>
        <a:srgbClr val="18759F"/>
      </a:accent3>
      <a:accent4>
        <a:srgbClr val="0F9ED5"/>
      </a:accent4>
      <a:accent5>
        <a:srgbClr val="A02B93"/>
      </a:accent5>
      <a:accent6>
        <a:srgbClr val="4EA72E"/>
      </a:accent6>
      <a:hlink>
        <a:srgbClr val="95DCF7"/>
      </a:hlink>
      <a:folHlink>
        <a:srgbClr val="FFC00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13428</TotalTime>
  <Words>1308</Words>
  <Application>Microsoft Office PowerPoint</Application>
  <PresentationFormat>Widescreen</PresentationFormat>
  <Paragraphs>237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Office Theme</vt:lpstr>
      <vt:lpstr>A One-way Speed of Light</vt:lpstr>
      <vt:lpstr>Developing The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Square 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Velocity</vt:lpstr>
      <vt:lpstr>PowerPoint Presentation</vt:lpstr>
      <vt:lpstr>Vector Math</vt:lpstr>
      <vt:lpstr>PowerPoint Presentation</vt:lpstr>
      <vt:lpstr>3D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Different C Constant</vt:lpstr>
      <vt:lpstr>Setup for Length Contraction</vt:lpstr>
      <vt:lpstr>Length Contraction</vt:lpstr>
      <vt:lpstr>PowerPoint Presentation</vt:lpstr>
      <vt:lpstr>Applied Length Contraction Along Velocity</vt:lpstr>
      <vt:lpstr>Light Aberration</vt:lpstr>
      <vt:lpstr>PowerPoint Presentation</vt:lpstr>
      <vt:lpstr>PowerPoint Presentation</vt:lpstr>
      <vt:lpstr>Time Contraction</vt:lpstr>
      <vt:lpstr>PowerPoint Presentation</vt:lpstr>
      <vt:lpstr>PowerPoint Presentation</vt:lpstr>
      <vt:lpstr>www.youtube.com/user/3zdayz  (J Decker)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J</dc:creator>
  <cp:lastModifiedBy>D J</cp:lastModifiedBy>
  <cp:revision>22</cp:revision>
  <dcterms:created xsi:type="dcterms:W3CDTF">2024-07-07T23:15:38Z</dcterms:created>
  <dcterms:modified xsi:type="dcterms:W3CDTF">2024-07-28T17:46:51Z</dcterms:modified>
</cp:coreProperties>
</file>